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61EE"/>
    <a:srgbClr val="F9C74F"/>
    <a:srgbClr val="52B69A"/>
    <a:srgbClr val="4CC9F0"/>
    <a:srgbClr val="AC1E35"/>
    <a:srgbClr val="284B63"/>
    <a:srgbClr val="0081A7"/>
    <a:srgbClr val="E295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20A7776\Downloads\SondeoEleccionesADP_Sep_2024_Envia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20A7776\Downloads\SondeoEleccionesADP_Sep_2024_Envia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20A7776\Downloads\SondeoEleccionesADP_Sep_2024_Envia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robertonunezr\Downloads\Observatorio_ADP2023\SondeoElecciones_ADP\BaseDatos_Google\Enviar3\SondeoEleccionesADP_Sep_2024_Enviar_V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Hoja1!$E$4</c:f>
              <c:strCache>
                <c:ptCount val="1"/>
                <c:pt idx="0">
                  <c:v>Votos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071-4BC3-AF02-54EE1059FDD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2071-4BC3-AF02-54EE1059FDD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2071-4BC3-AF02-54EE1059FDD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2071-4BC3-AF02-54EE1059FDD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2071-4BC3-AF02-54EE1059FDD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2071-4BC3-AF02-54EE1059FDD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2071-4BC3-AF02-54EE1059FDD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2071-4BC3-AF02-54EE1059FDD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1-2071-4BC3-AF02-54EE1059FDD9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3-2071-4BC3-AF02-54EE1059FDD9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5-2071-4BC3-AF02-54EE1059FDD9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7-2071-4BC3-AF02-54EE1059FDD9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9-2071-4BC3-AF02-54EE1059FDD9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2071-4BC3-AF02-54EE1059FDD9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2071-4BC3-AF02-54EE1059FDD9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2071-4BC3-AF02-54EE1059FDD9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2071-4BC3-AF02-54EE1059FDD9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2071-4BC3-AF02-54EE1059FDD9}"/>
              </c:ext>
            </c:extLst>
          </c:dPt>
          <c:dLbls>
            <c:dLbl>
              <c:idx val="0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2071-4BC3-AF02-54EE1059FDD9}"/>
                </c:ext>
              </c:extLst>
            </c:dLbl>
            <c:dLbl>
              <c:idx val="1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2071-4BC3-AF02-54EE1059FDD9}"/>
                </c:ext>
              </c:extLst>
            </c:dLbl>
            <c:dLbl>
              <c:idx val="2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2071-4BC3-AF02-54EE1059FDD9}"/>
                </c:ext>
              </c:extLst>
            </c:dLbl>
            <c:dLbl>
              <c:idx val="3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2071-4BC3-AF02-54EE1059FDD9}"/>
                </c:ext>
              </c:extLst>
            </c:dLbl>
            <c:dLbl>
              <c:idx val="4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2071-4BC3-AF02-54EE1059FDD9}"/>
                </c:ext>
              </c:extLst>
            </c:dLbl>
            <c:dLbl>
              <c:idx val="5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2071-4BC3-AF02-54EE1059FDD9}"/>
                </c:ext>
              </c:extLst>
            </c:dLbl>
            <c:dLbl>
              <c:idx val="6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2071-4BC3-AF02-54EE1059FDD9}"/>
                </c:ext>
              </c:extLst>
            </c:dLbl>
            <c:dLbl>
              <c:idx val="7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2071-4BC3-AF02-54EE1059FDD9}"/>
                </c:ext>
              </c:extLst>
            </c:dLbl>
            <c:dLbl>
              <c:idx val="8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1-2071-4BC3-AF02-54EE1059FDD9}"/>
                </c:ext>
              </c:extLst>
            </c:dLbl>
            <c:dLbl>
              <c:idx val="9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3-2071-4BC3-AF02-54EE1059FDD9}"/>
                </c:ext>
              </c:extLst>
            </c:dLbl>
            <c:dLbl>
              <c:idx val="10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5-2071-4BC3-AF02-54EE1059FDD9}"/>
                </c:ext>
              </c:extLst>
            </c:dLbl>
            <c:dLbl>
              <c:idx val="11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7-2071-4BC3-AF02-54EE1059FDD9}"/>
                </c:ext>
              </c:extLst>
            </c:dLbl>
            <c:dLbl>
              <c:idx val="12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9-2071-4BC3-AF02-54EE1059FDD9}"/>
                </c:ext>
              </c:extLst>
            </c:dLbl>
            <c:dLbl>
              <c:idx val="13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2071-4BC3-AF02-54EE1059FDD9}"/>
                </c:ext>
              </c:extLst>
            </c:dLbl>
            <c:dLbl>
              <c:idx val="14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2071-4BC3-AF02-54EE1059FDD9}"/>
                </c:ext>
              </c:extLst>
            </c:dLbl>
            <c:dLbl>
              <c:idx val="15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2071-4BC3-AF02-54EE1059FDD9}"/>
                </c:ext>
              </c:extLst>
            </c:dLbl>
            <c:dLbl>
              <c:idx val="16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2071-4BC3-AF02-54EE1059FDD9}"/>
                </c:ext>
              </c:extLst>
            </c:dLbl>
            <c:dLbl>
              <c:idx val="17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2071-4BC3-AF02-54EE1059FDD9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Hoja1!$D$5:$D$22</c:f>
              <c:strCache>
                <c:ptCount val="18"/>
                <c:pt idx="0">
                  <c:v>01 Barahona</c:v>
                </c:pt>
                <c:pt idx="1">
                  <c:v>02 San Juan de la Maguana</c:v>
                </c:pt>
                <c:pt idx="2">
                  <c:v>03 Azua</c:v>
                </c:pt>
                <c:pt idx="3">
                  <c:v>04 San Cristóbal</c:v>
                </c:pt>
                <c:pt idx="4">
                  <c:v>05 San Pedro de Macorís</c:v>
                </c:pt>
                <c:pt idx="5">
                  <c:v>06 La Vega</c:v>
                </c:pt>
                <c:pt idx="6">
                  <c:v>07 San Francisco de Macorís</c:v>
                </c:pt>
                <c:pt idx="7">
                  <c:v>08 Santiago</c:v>
                </c:pt>
                <c:pt idx="8">
                  <c:v>09 Mao</c:v>
                </c:pt>
                <c:pt idx="9">
                  <c:v>10 Santo Domingo II</c:v>
                </c:pt>
                <c:pt idx="10">
                  <c:v>11 Puerto Plata</c:v>
                </c:pt>
                <c:pt idx="11">
                  <c:v>12 Higüey</c:v>
                </c:pt>
                <c:pt idx="12">
                  <c:v>13 Montecristi</c:v>
                </c:pt>
                <c:pt idx="13">
                  <c:v>14 Nagua</c:v>
                </c:pt>
                <c:pt idx="14">
                  <c:v>15 Santo Domingo III</c:v>
                </c:pt>
                <c:pt idx="15">
                  <c:v>16 Cotuí</c:v>
                </c:pt>
                <c:pt idx="16">
                  <c:v>17 Monte Plata</c:v>
                </c:pt>
                <c:pt idx="17">
                  <c:v>18 Bahoruco</c:v>
                </c:pt>
              </c:strCache>
            </c:strRef>
          </c:cat>
          <c:val>
            <c:numRef>
              <c:f>Hoja1!$E$5:$E$22</c:f>
              <c:numCache>
                <c:formatCode>General</c:formatCode>
                <c:ptCount val="18"/>
                <c:pt idx="0">
                  <c:v>14</c:v>
                </c:pt>
                <c:pt idx="1">
                  <c:v>23</c:v>
                </c:pt>
                <c:pt idx="2">
                  <c:v>10</c:v>
                </c:pt>
                <c:pt idx="3">
                  <c:v>10</c:v>
                </c:pt>
                <c:pt idx="4">
                  <c:v>2</c:v>
                </c:pt>
                <c:pt idx="5">
                  <c:v>12</c:v>
                </c:pt>
                <c:pt idx="6">
                  <c:v>35</c:v>
                </c:pt>
                <c:pt idx="7">
                  <c:v>44</c:v>
                </c:pt>
                <c:pt idx="8">
                  <c:v>25</c:v>
                </c:pt>
                <c:pt idx="9">
                  <c:v>44</c:v>
                </c:pt>
                <c:pt idx="10">
                  <c:v>24</c:v>
                </c:pt>
                <c:pt idx="11">
                  <c:v>22</c:v>
                </c:pt>
                <c:pt idx="12">
                  <c:v>24</c:v>
                </c:pt>
                <c:pt idx="13">
                  <c:v>21</c:v>
                </c:pt>
                <c:pt idx="14">
                  <c:v>63</c:v>
                </c:pt>
                <c:pt idx="15">
                  <c:v>13</c:v>
                </c:pt>
                <c:pt idx="16">
                  <c:v>15</c:v>
                </c:pt>
                <c:pt idx="17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2071-4BC3-AF02-54EE1059FDD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284B63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3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Hoja1!$E$26</c:f>
              <c:strCache>
                <c:ptCount val="1"/>
                <c:pt idx="0">
                  <c:v>Votos</c:v>
                </c:pt>
              </c:strCache>
            </c:strRef>
          </c:tx>
          <c:explosion val="24"/>
          <c:dPt>
            <c:idx val="0"/>
            <c:bubble3D val="0"/>
            <c:explosion val="27"/>
            <c:spPr>
              <a:solidFill>
                <a:srgbClr val="FFFF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A8B1-4484-AB48-65791BE3CDC3}"/>
              </c:ext>
            </c:extLst>
          </c:dPt>
          <c:dPt>
            <c:idx val="1"/>
            <c:bubble3D val="0"/>
            <c:explosion val="18"/>
            <c:spPr>
              <a:solidFill>
                <a:srgbClr val="0081A7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A8B1-4484-AB48-65791BE3CDC3}"/>
              </c:ext>
            </c:extLst>
          </c:dPt>
          <c:dLbls>
            <c:dLbl>
              <c:idx val="0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accent4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B1-4484-AB48-65791BE3CDC3}"/>
                </c:ext>
              </c:extLst>
            </c:dLbl>
            <c:dLbl>
              <c:idx val="1"/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rgbClr val="0081A7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B1-4484-AB48-65791BE3CDC3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Hoja1!$D$27:$D$28</c:f>
              <c:strCache>
                <c:ptCount val="2"/>
                <c:pt idx="0">
                  <c:v>No</c:v>
                </c:pt>
                <c:pt idx="1">
                  <c:v>Sí</c:v>
                </c:pt>
              </c:strCache>
            </c:strRef>
          </c:cat>
          <c:val>
            <c:numRef>
              <c:f>Hoja1!$E$27:$E$28</c:f>
              <c:numCache>
                <c:formatCode>General</c:formatCode>
                <c:ptCount val="2"/>
                <c:pt idx="0">
                  <c:v>6</c:v>
                </c:pt>
                <c:pt idx="1">
                  <c:v>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B1-4484-AB48-65791BE3CDC3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2137745888012046"/>
          <c:y val="0.38484530880709206"/>
          <c:w val="7.0470366708463753E-2"/>
          <c:h val="0.159583792476378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3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Hoja1!$E$46</c:f>
              <c:strCache>
                <c:ptCount val="1"/>
                <c:pt idx="0">
                  <c:v>Votos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rgbClr val="284B6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37F0-4B02-A7C0-831D396038E3}"/>
              </c:ext>
            </c:extLst>
          </c:dPt>
          <c:dPt>
            <c:idx val="1"/>
            <c:bubble3D val="0"/>
            <c:explosion val="15"/>
            <c:spPr>
              <a:solidFill>
                <a:srgbClr val="52B69A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37F0-4B02-A7C0-831D396038E3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spc="0" baseline="0">
                        <a:solidFill>
                          <a:srgbClr val="284B63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91F3D93-EE24-4BA2-BBF2-1BE643277BC8}" type="PERCENTAGE">
                      <a:rPr lang="en-US" sz="1800" baseline="0" smtClean="0">
                        <a:solidFill>
                          <a:srgbClr val="284B63"/>
                        </a:solidFill>
                      </a:rPr>
                      <a:pPr>
                        <a:defRPr sz="1800">
                          <a:solidFill>
                            <a:srgbClr val="284B63"/>
                          </a:solidFill>
                        </a:defRPr>
                      </a:pPr>
                      <a:t>[PERCENTAGE]</a:t>
                    </a:fld>
                    <a:endParaRPr lang="en-US"/>
                  </a:p>
                </c:rich>
              </c:tx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rgbClr val="284B6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7F0-4B02-A7C0-831D396038E3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spc="0" baseline="0">
                        <a:solidFill>
                          <a:srgbClr val="52B69A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FEFB345-BBC8-4328-BFF0-BA66362788D0}" type="PERCENTAGE">
                      <a:rPr lang="en-US" sz="1800" baseline="0" smtClean="0">
                        <a:solidFill>
                          <a:srgbClr val="52B69A"/>
                        </a:solidFill>
                      </a:rPr>
                      <a:pPr>
                        <a:defRPr sz="1800">
                          <a:solidFill>
                            <a:srgbClr val="52B69A"/>
                          </a:solidFill>
                        </a:defRPr>
                      </a:pPr>
                      <a:t>[PERCENTAGE]</a:t>
                    </a:fld>
                    <a:endParaRPr lang="en-US"/>
                  </a:p>
                </c:rich>
              </c:tx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rgbClr val="52B69A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7F0-4B02-A7C0-831D396038E3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Hoja1!$D$47:$D$48</c:f>
              <c:strCache>
                <c:ptCount val="2"/>
                <c:pt idx="0">
                  <c:v>No</c:v>
                </c:pt>
                <c:pt idx="1">
                  <c:v>Sí</c:v>
                </c:pt>
              </c:strCache>
            </c:strRef>
          </c:cat>
          <c:val>
            <c:numRef>
              <c:f>Hoja1!$E$47:$E$48</c:f>
              <c:numCache>
                <c:formatCode>General</c:formatCode>
                <c:ptCount val="2"/>
                <c:pt idx="0">
                  <c:v>19</c:v>
                </c:pt>
                <c:pt idx="1">
                  <c:v>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F0-4B02-A7C0-831D396038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16042064518844"/>
          <c:y val="0.10615818841452855"/>
          <c:w val="0.75494275267579147"/>
          <c:h val="0.866381752997461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Graficos!$E$68</c:f>
              <c:strCache>
                <c:ptCount val="1"/>
                <c:pt idx="0">
                  <c:v>Votos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361EE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6-FA0C-334F-8366-4E47FE6D3D39}"/>
              </c:ext>
            </c:extLst>
          </c:dPt>
          <c:dPt>
            <c:idx val="1"/>
            <c:invertIfNegative val="0"/>
            <c:bubble3D val="0"/>
            <c:spPr>
              <a:solidFill>
                <a:srgbClr val="F9C74F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FA0C-334F-8366-4E47FE6D3D39}"/>
              </c:ext>
            </c:extLst>
          </c:dPt>
          <c:dPt>
            <c:idx val="2"/>
            <c:invertIfNegative val="0"/>
            <c:bubble3D val="0"/>
            <c:spPr>
              <a:solidFill>
                <a:srgbClr val="52B69A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4-FA0C-334F-8366-4E47FE6D3D39}"/>
              </c:ext>
            </c:extLst>
          </c:dPt>
          <c:dPt>
            <c:idx val="3"/>
            <c:invertIfNegative val="0"/>
            <c:bubble3D val="0"/>
            <c:spPr>
              <a:solidFill>
                <a:srgbClr val="4CC9F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FA0C-334F-8366-4E47FE6D3D39}"/>
              </c:ext>
            </c:extLst>
          </c:dPt>
          <c:dPt>
            <c:idx val="4"/>
            <c:invertIfNegative val="0"/>
            <c:bubble3D val="0"/>
            <c:spPr>
              <a:solidFill>
                <a:srgbClr val="AC1E35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2-FA0C-334F-8366-4E47FE6D3D39}"/>
              </c:ext>
            </c:extLst>
          </c:dPt>
          <c:dLbls>
            <c:dLbl>
              <c:idx val="0"/>
              <c:layout>
                <c:manualLayout>
                  <c:x val="0.10200217464315856"/>
                  <c:y val="4.992737925092812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A0C-334F-8366-4E47FE6D3D39}"/>
                </c:ext>
              </c:extLst>
            </c:dLbl>
            <c:dLbl>
              <c:idx val="1"/>
              <c:layout>
                <c:manualLayout>
                  <c:x val="0.10786436858816767"/>
                  <c:y val="-2.496368962546497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A0C-334F-8366-4E47FE6D3D39}"/>
                </c:ext>
              </c:extLst>
            </c:dLbl>
            <c:dLbl>
              <c:idx val="2"/>
              <c:layout>
                <c:manualLayout>
                  <c:x val="4.3380235193067433E-2"/>
                  <c:y val="-9.1532471235783079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0C-334F-8366-4E47FE6D3D39}"/>
                </c:ext>
              </c:extLst>
            </c:dLbl>
            <c:dLbl>
              <c:idx val="3"/>
              <c:layout>
                <c:manualLayout>
                  <c:x val="0.17000362440526418"/>
                  <c:y val="-4.5766235617891539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0C-334F-8366-4E47FE6D3D39}"/>
                </c:ext>
              </c:extLst>
            </c:dLbl>
            <c:dLbl>
              <c:idx val="4"/>
              <c:layout>
                <c:manualLayout>
                  <c:x val="0.38162882582009322"/>
                  <c:y val="2.4963689625463834E-3"/>
                </c:manualLayout>
              </c:layout>
              <c:spPr>
                <a:solidFill>
                  <a:schemeClr val="bg1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15138548107194E-2"/>
                      <c:h val="5.40340044765595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A0C-334F-8366-4E47FE6D3D39}"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Graficos!$D$69:$D$73</c:f>
              <c:strCache>
                <c:ptCount val="5"/>
                <c:pt idx="0">
                  <c:v>5. Miguel Fernández</c:v>
                </c:pt>
                <c:pt idx="1">
                  <c:v>4. Sixto Gabin</c:v>
                </c:pt>
                <c:pt idx="2">
                  <c:v>3. Adamilka Espinal</c:v>
                </c:pt>
                <c:pt idx="3">
                  <c:v>2. Nolberto Ortíz</c:v>
                </c:pt>
                <c:pt idx="4">
                  <c:v>1. Eduardo Hidalgo</c:v>
                </c:pt>
              </c:strCache>
            </c:strRef>
          </c:cat>
          <c:val>
            <c:numRef>
              <c:f>Graficos!$E$69:$E$73</c:f>
              <c:numCache>
                <c:formatCode>0.00%</c:formatCode>
                <c:ptCount val="5"/>
                <c:pt idx="0">
                  <c:v>0.10169491525423729</c:v>
                </c:pt>
                <c:pt idx="1">
                  <c:v>0.12106537530266344</c:v>
                </c:pt>
                <c:pt idx="2">
                  <c:v>1.9370460048426151E-2</c:v>
                </c:pt>
                <c:pt idx="3">
                  <c:v>0.21549636803874092</c:v>
                </c:pt>
                <c:pt idx="4">
                  <c:v>0.5423728813559322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0C-334F-8366-4E47FE6D3D3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588795976"/>
        <c:axId val="588792696"/>
      </c:barChart>
      <c:catAx>
        <c:axId val="588795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792696"/>
        <c:crosses val="autoZero"/>
        <c:auto val="1"/>
        <c:lblAlgn val="ctr"/>
        <c:lblOffset val="100"/>
        <c:noMultiLvlLbl val="0"/>
      </c:catAx>
      <c:valAx>
        <c:axId val="588792696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extTo"/>
        <c:crossAx val="588795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4D22E1-627C-4316-8AA9-5761BBF11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087BF1-3515-4918-A076-711F50BA2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5D0767-C960-4B19-8E45-18A507128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26AA-C337-4533-90C1-C862952310E2}" type="datetimeFigureOut">
              <a:rPr lang="es-ES" smtClean="0"/>
              <a:t>04/10/2024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D1032A-BD8C-4FDD-86D8-7906A8D86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82C4E7-38A2-408C-9D67-91EB02681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0FB5-3C1A-4744-A7AF-752194DFC7B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8557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A151C0-E872-4BA2-B8D5-7E3D8C651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E6A1296-231C-44D9-9C79-50438981CC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182212-E875-449C-BE0C-3E9C8446F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26AA-C337-4533-90C1-C862952310E2}" type="datetimeFigureOut">
              <a:rPr lang="es-ES" smtClean="0"/>
              <a:t>04/10/2024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1A030B-A61E-4E0D-88B5-5FA83C6D0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95EB89-0120-4A3C-8375-2943CF599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0FB5-3C1A-4744-A7AF-752194DFC7B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119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B85929D-E6A4-4DEC-B1E2-7FABB49679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849CA1-A119-43B5-9760-9BA34C10C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7A677E-BDD0-4E75-9E3B-FFF66AF4F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26AA-C337-4533-90C1-C862952310E2}" type="datetimeFigureOut">
              <a:rPr lang="es-ES" smtClean="0"/>
              <a:t>04/10/2024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69E12E-29D1-4549-B7A4-E1EAF928B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3D4055-E74A-4277-A5D0-560976E83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0FB5-3C1A-4744-A7AF-752194DFC7B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624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725DD3-91CD-478A-8E28-68BD2C985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1254D8-8063-4883-9EE1-BE732BB11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8BF45C-FBED-49B2-A960-EFEFC817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26AA-C337-4533-90C1-C862952310E2}" type="datetimeFigureOut">
              <a:rPr lang="es-ES" smtClean="0"/>
              <a:t>04/10/2024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B679A6-C2C3-426A-84E6-4C9843559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48CDBF-1856-4DAA-A377-D406B24E2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0FB5-3C1A-4744-A7AF-752194DFC7B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515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1B4F38-3FB7-4CF9-98B9-5E909DCBC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D7CA4B-3C5B-4961-9F16-2FB39C92D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8D159A-1C82-4817-A3DA-3A2621F14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26AA-C337-4533-90C1-C862952310E2}" type="datetimeFigureOut">
              <a:rPr lang="es-ES" smtClean="0"/>
              <a:t>04/10/2024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62EC8A-1EC4-43C6-9113-DE45186FF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A34601-F2C5-4EEE-9676-5F5ADBB30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0FB5-3C1A-4744-A7AF-752194DFC7B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9531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08528E-BAC6-41AF-84B9-F43B8AC9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0F95A5-92E8-43BC-860F-F0BB5E2040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FCA7A3-6D40-44B9-8734-21F025261D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9D02E8-11B6-411C-B1A0-2304EEC52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26AA-C337-4533-90C1-C862952310E2}" type="datetimeFigureOut">
              <a:rPr lang="es-ES" smtClean="0"/>
              <a:t>04/10/2024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D1D6DB-BBCD-4BEB-9556-0F861438F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15CC10-B83C-496D-BCD2-1F658502F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0FB5-3C1A-4744-A7AF-752194DFC7B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5343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965FEE-557F-4C19-B6D7-B16167B1F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2046D5-9F4A-404C-892F-33AC55790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26702E-80B9-4D2F-9FBB-296F34EB9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D33E6FD-4412-4546-A822-0224CE3144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E560162-FB70-46F2-9856-81827362BA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3CD3846-F7AC-4C7B-AEF9-CAD569605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26AA-C337-4533-90C1-C862952310E2}" type="datetimeFigureOut">
              <a:rPr lang="es-ES" smtClean="0"/>
              <a:t>04/10/2024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5C339A2-5D76-47FB-9C2B-425A70CB5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299F95B-2D7A-4420-9A08-E5BB83D20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0FB5-3C1A-4744-A7AF-752194DFC7B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38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B6336A-59B8-4D50-9DA8-981F1758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5225A15-6BC5-413B-B17E-6459831DA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26AA-C337-4533-90C1-C862952310E2}" type="datetimeFigureOut">
              <a:rPr lang="es-ES" smtClean="0"/>
              <a:t>04/10/2024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4924AA4-76CC-4CE5-A1A5-B2ABB373B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836928-73BC-4E99-B194-A92178C39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0FB5-3C1A-4744-A7AF-752194DFC7B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646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942F3F2-B9CB-41F4-A810-483B8DF22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26AA-C337-4533-90C1-C862952310E2}" type="datetimeFigureOut">
              <a:rPr lang="es-ES" smtClean="0"/>
              <a:t>04/10/2024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8427277-681B-48BC-947B-EE673ABEE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CB31DEB-7179-4BD4-99F0-9124C80F0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0FB5-3C1A-4744-A7AF-752194DFC7B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60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E7D7A9-9CCD-40FF-A917-E0400B138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C9433E-500E-4A59-ADC0-BA86F57C1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6BAB16-8B72-464E-AC4E-83996E0D61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EBFECE-0C2A-4D77-B753-768A28786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26AA-C337-4533-90C1-C862952310E2}" type="datetimeFigureOut">
              <a:rPr lang="es-ES" smtClean="0"/>
              <a:t>04/10/2024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8BE605C-5F0B-445F-AC3B-A5BC375A7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96CB18-5103-474F-B439-3F252B30A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0FB5-3C1A-4744-A7AF-752194DFC7B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465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C5937A-1EE6-450E-A598-84F199707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ACAB9F3-FD67-487C-9955-48BAAD6F7F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3C726C-E73E-4039-B9EA-C1EAF56B1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C9ABE4-A6C4-44B1-85C1-0B3433DBB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26AA-C337-4533-90C1-C862952310E2}" type="datetimeFigureOut">
              <a:rPr lang="es-ES" smtClean="0"/>
              <a:t>04/10/2024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A0BFCE-8089-4262-AB6A-24B05BCAB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76CD3E-9212-4C6A-B167-894BF1AD3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0FB5-3C1A-4744-A7AF-752194DFC7B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78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47C6F6-9F89-4E95-A8E8-596E0EDF8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6CD4A6-8012-409C-8942-56E4B0B0B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ACE96A-028B-4D72-8018-F3AE563CD3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D26AA-C337-4533-90C1-C862952310E2}" type="datetimeFigureOut">
              <a:rPr lang="es-ES" smtClean="0"/>
              <a:t>04/10/2024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9E5B5F-96C5-4464-B376-BFF669BBB6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C28781-D3E0-4683-8AE7-EBCBE62165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F0FB5-3C1A-4744-A7AF-752194DFC7B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5655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AD121F2-5D3C-4C0E-BCC9-B349CA9AE9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0955017"/>
              </p:ext>
            </p:extLst>
          </p:nvPr>
        </p:nvGraphicFramePr>
        <p:xfrm>
          <a:off x="643467" y="1065497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4A207EA4-0004-4522-B492-FECAA7C40D3A}"/>
              </a:ext>
            </a:extLst>
          </p:cNvPr>
          <p:cNvSpPr txBox="1"/>
          <p:nvPr/>
        </p:nvSpPr>
        <p:spPr>
          <a:xfrm>
            <a:off x="4403188" y="542277"/>
            <a:ext cx="38826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Regional Educativa</a:t>
            </a:r>
          </a:p>
        </p:txBody>
      </p:sp>
    </p:spTree>
    <p:extLst>
      <p:ext uri="{BB962C8B-B14F-4D97-AF65-F5344CB8AC3E}">
        <p14:creationId xmlns:p14="http://schemas.microsoft.com/office/powerpoint/2010/main" val="1529161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26EF8FDB-51C3-4CDA-8354-70ED606DC8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448499"/>
              </p:ext>
            </p:extLst>
          </p:nvPr>
        </p:nvGraphicFramePr>
        <p:xfrm>
          <a:off x="643467" y="1012799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F2B7AB57-36AB-4403-BD26-E0518AA07A09}"/>
              </a:ext>
            </a:extLst>
          </p:cNvPr>
          <p:cNvSpPr txBox="1"/>
          <p:nvPr/>
        </p:nvSpPr>
        <p:spPr>
          <a:xfrm>
            <a:off x="2546252" y="489579"/>
            <a:ext cx="80080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¿Vas a votar en las venideras elecciones de la ADP?</a:t>
            </a:r>
          </a:p>
        </p:txBody>
      </p:sp>
    </p:spTree>
    <p:extLst>
      <p:ext uri="{BB962C8B-B14F-4D97-AF65-F5344CB8AC3E}">
        <p14:creationId xmlns:p14="http://schemas.microsoft.com/office/powerpoint/2010/main" val="311131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7B49F364-6183-4F42-A220-983A00D935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5221094"/>
              </p:ext>
            </p:extLst>
          </p:nvPr>
        </p:nvGraphicFramePr>
        <p:xfrm>
          <a:off x="643467" y="1051429"/>
          <a:ext cx="10905066" cy="5571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BB9ABF89-ADA2-499D-AAD5-11D4EEFE3405}"/>
              </a:ext>
            </a:extLst>
          </p:cNvPr>
          <p:cNvSpPr txBox="1"/>
          <p:nvPr/>
        </p:nvSpPr>
        <p:spPr>
          <a:xfrm>
            <a:off x="2170528" y="220432"/>
            <a:ext cx="78509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 ¿Te sientes representado por algún candidato a la presidencia nacional en las venideras elecciones de la ADP?</a:t>
            </a:r>
          </a:p>
        </p:txBody>
      </p:sp>
    </p:spTree>
    <p:extLst>
      <p:ext uri="{BB962C8B-B14F-4D97-AF65-F5344CB8AC3E}">
        <p14:creationId xmlns:p14="http://schemas.microsoft.com/office/powerpoint/2010/main" val="142357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4">
            <a:extLst>
              <a:ext uri="{FF2B5EF4-FFF2-40B4-BE49-F238E27FC236}">
                <a16:creationId xmlns:a16="http://schemas.microsoft.com/office/drawing/2014/main" id="{0AA53F46-055C-40B5-A293-EE5900E07D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929669"/>
              </p:ext>
            </p:extLst>
          </p:nvPr>
        </p:nvGraphicFramePr>
        <p:xfrm>
          <a:off x="679939" y="1141614"/>
          <a:ext cx="10832122" cy="5087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3">
            <a:extLst>
              <a:ext uri="{FF2B5EF4-FFF2-40B4-BE49-F238E27FC236}">
                <a16:creationId xmlns:a16="http://schemas.microsoft.com/office/drawing/2014/main" id="{ACB3DA57-698F-38A4-14CF-577E1EACF54B}"/>
              </a:ext>
            </a:extLst>
          </p:cNvPr>
          <p:cNvSpPr txBox="1"/>
          <p:nvPr/>
        </p:nvSpPr>
        <p:spPr>
          <a:xfrm>
            <a:off x="1013785" y="0"/>
            <a:ext cx="9748911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Candidatos a la Presidencia de la ADP</a:t>
            </a:r>
          </a:p>
          <a:p>
            <a:pPr algn="ctr"/>
            <a:endParaRPr lang="es-ES" sz="1100" b="1" dirty="0"/>
          </a:p>
          <a:p>
            <a:pPr algn="just"/>
            <a:r>
              <a:rPr lang="es-ES" b="1" dirty="0">
                <a:solidFill>
                  <a:srgbClr val="4361EE"/>
                </a:solidFill>
              </a:rPr>
              <a:t>El 64% de intención de Voto en las elecciones corresponde a Eduardo Hidalgo y la Alianza de las Corrientes Eugenio María de Hostos y Juan Pablo Duarte</a:t>
            </a:r>
          </a:p>
        </p:txBody>
      </p:sp>
    </p:spTree>
    <p:extLst>
      <p:ext uri="{BB962C8B-B14F-4D97-AF65-F5344CB8AC3E}">
        <p14:creationId xmlns:p14="http://schemas.microsoft.com/office/powerpoint/2010/main" val="30125589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96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Marianny Isabel</dc:creator>
  <cp:lastModifiedBy>Marcos Cadet Pimentel</cp:lastModifiedBy>
  <cp:revision>9</cp:revision>
  <cp:lastPrinted>2024-10-03T20:09:30Z</cp:lastPrinted>
  <dcterms:created xsi:type="dcterms:W3CDTF">2024-10-03T14:03:22Z</dcterms:created>
  <dcterms:modified xsi:type="dcterms:W3CDTF">2024-10-04T12:23:13Z</dcterms:modified>
</cp:coreProperties>
</file>